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4" r:id="rId9"/>
    <p:sldId id="272" r:id="rId10"/>
    <p:sldId id="265" r:id="rId11"/>
    <p:sldId id="266" r:id="rId12"/>
    <p:sldId id="271" r:id="rId13"/>
    <p:sldId id="263" r:id="rId14"/>
    <p:sldId id="273" r:id="rId15"/>
    <p:sldId id="267" r:id="rId16"/>
    <p:sldId id="274" r:id="rId17"/>
    <p:sldId id="275" r:id="rId18"/>
    <p:sldId id="276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Когнитивный критерий 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4.5</c:v>
                </c:pt>
                <c:pt idx="1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447776"/>
        <c:axId val="278445424"/>
      </c:barChart>
      <c:catAx>
        <c:axId val="2784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445424"/>
        <c:crosses val="autoZero"/>
        <c:auto val="1"/>
        <c:lblAlgn val="ctr"/>
        <c:lblOffset val="100"/>
        <c:noMultiLvlLbl val="0"/>
      </c:catAx>
      <c:valAx>
        <c:axId val="27844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44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Коммуникативный критерий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 уровень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145176"/>
        <c:axId val="292148312"/>
      </c:barChart>
      <c:catAx>
        <c:axId val="29214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8312"/>
        <c:crosses val="autoZero"/>
        <c:auto val="1"/>
        <c:lblAlgn val="ctr"/>
        <c:lblOffset val="100"/>
        <c:noMultiLvlLbl val="0"/>
      </c:catAx>
      <c:valAx>
        <c:axId val="29214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60549921751952"/>
          <c:y val="0.92829785771790996"/>
          <c:w val="0.48878900156496097"/>
          <c:h val="5.8782178412237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err="1" smtClean="0"/>
              <a:t>Деятельностный</a:t>
            </a:r>
            <a:r>
              <a:rPr lang="ru-RU" sz="2400" dirty="0" smtClean="0"/>
              <a:t> критерий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3.5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3.8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143608"/>
        <c:axId val="292146744"/>
      </c:barChart>
      <c:catAx>
        <c:axId val="29214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6744"/>
        <c:crosses val="autoZero"/>
        <c:auto val="1"/>
        <c:lblAlgn val="ctr"/>
        <c:lblOffset val="100"/>
        <c:noMultiLvlLbl val="0"/>
      </c:catAx>
      <c:valAx>
        <c:axId val="29214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0144-B695-477B-AFAA-F9D29E784820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8F3F-1EEF-436F-9944-5EFF54050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18F3F-1EEF-436F-9944-5EFF54050A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5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5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60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5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8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2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0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6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5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1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8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3D68-A9E7-4BFA-9E34-A58D3FA26647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5022-10AA-4E7E-8FE5-BF8185FE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8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633"/>
            <a:ext cx="12192000" cy="6103913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Самообобщение</a:t>
            </a:r>
            <a:r>
              <a:rPr lang="ru-RU" sz="4800" dirty="0" smtClean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dirty="0" smtClean="0"/>
              <a:t>опыта</a:t>
            </a:r>
            <a:br>
              <a:rPr lang="ru-RU" sz="4400" dirty="0" smtClean="0"/>
            </a:br>
            <a:r>
              <a:rPr lang="ru-RU" sz="4400" dirty="0" smtClean="0"/>
              <a:t> воспитательной работы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воспитателя 3 семьи </a:t>
            </a:r>
            <a:br>
              <a:rPr lang="ru-RU" sz="2800" dirty="0" smtClean="0"/>
            </a:br>
            <a:r>
              <a:rPr lang="ru-RU" sz="2800" dirty="0" smtClean="0"/>
              <a:t>МОУ «Детский дом №2»</a:t>
            </a:r>
            <a:br>
              <a:rPr lang="ru-RU" sz="2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dirty="0" err="1" smtClean="0">
                <a:solidFill>
                  <a:srgbClr val="92D050"/>
                </a:solidFill>
              </a:rPr>
              <a:t>Доновой</a:t>
            </a:r>
            <a:r>
              <a:rPr lang="ru-RU" sz="4400" dirty="0" smtClean="0">
                <a:solidFill>
                  <a:srgbClr val="92D050"/>
                </a:solidFill>
              </a:rPr>
              <a:t> Веры В</a:t>
            </a:r>
            <a:r>
              <a:rPr lang="ru-RU" sz="4400" dirty="0" smtClean="0">
                <a:solidFill>
                  <a:srgbClr val="92D050"/>
                </a:solidFill>
              </a:rPr>
              <a:t>асильевны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8722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60" y="609600"/>
            <a:ext cx="9646355" cy="5426075"/>
          </a:xfrm>
        </p:spPr>
      </p:pic>
    </p:spTree>
    <p:extLst>
      <p:ext uri="{BB962C8B-B14F-4D97-AF65-F5344CB8AC3E}">
        <p14:creationId xmlns:p14="http://schemas.microsoft.com/office/powerpoint/2010/main" val="1817266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71" y="609600"/>
            <a:ext cx="9211733" cy="5181600"/>
          </a:xfrm>
        </p:spPr>
      </p:pic>
    </p:spTree>
    <p:extLst>
      <p:ext uri="{BB962C8B-B14F-4D97-AF65-F5344CB8AC3E}">
        <p14:creationId xmlns:p14="http://schemas.microsoft.com/office/powerpoint/2010/main" val="743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122830"/>
            <a:ext cx="11300347" cy="1973234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Новые технологии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воспитательной работы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2096064"/>
            <a:ext cx="11163869" cy="433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1</a:t>
            </a:r>
            <a:r>
              <a:rPr lang="ru-RU" sz="4800" dirty="0" smtClean="0"/>
              <a:t>. Создание </a:t>
            </a:r>
            <a:r>
              <a:rPr lang="ru-RU" sz="4800" dirty="0" smtClean="0"/>
              <a:t>ситуации успеха;</a:t>
            </a:r>
          </a:p>
          <a:p>
            <a:pPr marL="0" indent="0">
              <a:buNone/>
            </a:pPr>
            <a:r>
              <a:rPr lang="ru-RU" sz="4800" dirty="0" smtClean="0"/>
              <a:t>2.Разрешение конфликтной ситуации;</a:t>
            </a:r>
          </a:p>
          <a:p>
            <a:pPr marL="0" indent="0">
              <a:buNone/>
            </a:pPr>
            <a:r>
              <a:rPr lang="ru-RU" sz="4800" dirty="0" smtClean="0"/>
              <a:t>3.Реагирование на поступок;</a:t>
            </a:r>
          </a:p>
          <a:p>
            <a:pPr marL="0" indent="0">
              <a:buNone/>
            </a:pPr>
            <a:r>
              <a:rPr lang="ru-RU" sz="4800" dirty="0" smtClean="0"/>
              <a:t>4.Обеспечение этической защиты.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3593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7422"/>
            <a:ext cx="10353761" cy="1918642"/>
          </a:xfrm>
        </p:spPr>
        <p:txBody>
          <a:bodyPr>
            <a:noAutofit/>
          </a:bodyPr>
          <a:lstStyle/>
          <a:p>
            <a:r>
              <a:rPr lang="ru-RU" sz="4800" i="1" dirty="0" err="1">
                <a:solidFill>
                  <a:srgbClr val="CC0099"/>
                </a:solidFill>
              </a:rPr>
              <a:t>Синквейн</a:t>
            </a:r>
            <a:r>
              <a:rPr lang="ru-RU" sz="4800" i="1" dirty="0">
                <a:solidFill>
                  <a:srgbClr val="CC0099"/>
                </a:solidFill>
              </a:rPr>
              <a:t/>
            </a:r>
            <a:br>
              <a:rPr lang="ru-RU" sz="4800" i="1" dirty="0">
                <a:solidFill>
                  <a:srgbClr val="CC0099"/>
                </a:solidFill>
              </a:rPr>
            </a:br>
            <a:r>
              <a:rPr lang="ru-RU" sz="4800" i="1" dirty="0">
                <a:solidFill>
                  <a:srgbClr val="CC0099"/>
                </a:solidFill>
              </a:rPr>
              <a:t/>
            </a:r>
            <a:br>
              <a:rPr lang="ru-RU" sz="4800" i="1" dirty="0">
                <a:solidFill>
                  <a:srgbClr val="CC0099"/>
                </a:solidFill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955344"/>
            <a:ext cx="11987283" cy="56092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99"/>
                </a:solidFill>
              </a:rPr>
              <a:t>На первой строчке</a:t>
            </a:r>
            <a:r>
              <a:rPr lang="ru-RU" sz="2800" b="1" dirty="0"/>
              <a:t> записывается тема </a:t>
            </a:r>
            <a:r>
              <a:rPr lang="ru-RU" sz="2800" b="1" dirty="0" err="1"/>
              <a:t>синквейна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99"/>
                </a:solidFill>
              </a:rPr>
              <a:t>На второй строчке</a:t>
            </a:r>
            <a:r>
              <a:rPr lang="ru-RU" sz="2800" b="1" dirty="0"/>
              <a:t> пишутся </a:t>
            </a:r>
            <a:r>
              <a:rPr lang="ru-RU" sz="2800" b="1" i="1" dirty="0"/>
              <a:t>два прилагательных,</a:t>
            </a:r>
            <a:r>
              <a:rPr lang="ru-RU" sz="2800" b="1" dirty="0"/>
              <a:t> раскрывающих тему </a:t>
            </a:r>
            <a:r>
              <a:rPr lang="ru-RU" sz="2800" b="1" dirty="0" err="1"/>
              <a:t>синквейна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99"/>
                </a:solidFill>
              </a:rPr>
              <a:t>На третьей строчке</a:t>
            </a:r>
            <a:r>
              <a:rPr lang="ru-RU" sz="2800" b="1" dirty="0"/>
              <a:t> записываются </a:t>
            </a:r>
            <a:r>
              <a:rPr lang="ru-RU" sz="2800" b="1" i="1" dirty="0"/>
              <a:t>три глагола</a:t>
            </a:r>
            <a:r>
              <a:rPr lang="ru-RU" sz="2800" b="1" dirty="0"/>
              <a:t>, описывающих действия, относящиеся к теме </a:t>
            </a:r>
            <a:r>
              <a:rPr lang="ru-RU" sz="2800" b="1" dirty="0" err="1" smtClean="0"/>
              <a:t>синквейна</a:t>
            </a: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99"/>
                </a:solidFill>
              </a:rPr>
              <a:t>На четвертой строчке</a:t>
            </a:r>
            <a:r>
              <a:rPr lang="ru-RU" sz="2800" b="1" dirty="0"/>
              <a:t> размещается </a:t>
            </a:r>
            <a:r>
              <a:rPr lang="ru-RU" sz="2800" b="1" i="1" dirty="0"/>
              <a:t>целая фраза, предложение</a:t>
            </a:r>
            <a:r>
              <a:rPr lang="ru-RU" sz="2800" b="1" dirty="0"/>
              <a:t>, состоящее из нескольких слов, с помощью которого </a:t>
            </a:r>
            <a:r>
              <a:rPr lang="ru-RU" sz="2800" b="1" dirty="0" smtClean="0"/>
              <a:t>воспитанник  </a:t>
            </a:r>
            <a:r>
              <a:rPr lang="ru-RU" sz="2800" b="1" dirty="0"/>
              <a:t>характеризует тему в целом. Таким предложением может быть крылатое выражение, цитата, пословица или составленная самим </a:t>
            </a:r>
            <a:r>
              <a:rPr lang="ru-RU" sz="2800" b="1" dirty="0" smtClean="0"/>
              <a:t>ребенком фраза </a:t>
            </a:r>
            <a:r>
              <a:rPr lang="ru-RU" sz="2800" b="1" dirty="0"/>
              <a:t>в контексте с темой</a:t>
            </a:r>
            <a:r>
              <a:rPr lang="ru-RU" sz="2800" b="1" dirty="0" smtClean="0"/>
              <a:t>.</a:t>
            </a:r>
            <a:endParaRPr lang="ru-RU" sz="2800" b="1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99"/>
                </a:solidFill>
              </a:rPr>
              <a:t>Пятая строчка</a:t>
            </a:r>
            <a:r>
              <a:rPr lang="ru-RU" sz="2800" b="1" dirty="0"/>
              <a:t> – это </a:t>
            </a:r>
            <a:r>
              <a:rPr lang="ru-RU" sz="2800" b="1" i="1" dirty="0"/>
              <a:t>слово-резюме</a:t>
            </a:r>
            <a:r>
              <a:rPr lang="ru-RU" sz="2800" b="1" dirty="0"/>
              <a:t>, которое дает новую интерпретацию темы,  выражает личное отношение автора к теме.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5587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Выбери словосочетание: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557" y="1727575"/>
            <a:ext cx="11096235" cy="45367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9900"/>
                </a:solidFill>
              </a:rPr>
              <a:t>                                           </a:t>
            </a:r>
          </a:p>
          <a:p>
            <a:pPr>
              <a:buNone/>
            </a:pP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                        </a:t>
            </a:r>
            <a:r>
              <a:rPr lang="ru-RU" sz="4000" dirty="0" smtClean="0">
                <a:solidFill>
                  <a:srgbClr val="00B050"/>
                </a:solidFill>
              </a:rPr>
              <a:t>сердце матери-…</a:t>
            </a:r>
            <a:endParaRPr lang="ru-RU" sz="2800" dirty="0">
              <a:solidFill>
                <a:srgbClr val="00B050"/>
              </a:solidFill>
            </a:endParaRP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>
                <a:solidFill>
                  <a:srgbClr val="FF0066"/>
                </a:solidFill>
              </a:rPr>
              <a:t>			</a:t>
            </a:r>
            <a:r>
              <a:rPr lang="ru-RU" sz="2800" dirty="0" smtClean="0">
                <a:solidFill>
                  <a:srgbClr val="FF0066"/>
                </a:solidFill>
              </a:rPr>
              <a:t>                         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душа мамы-…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                        </a:t>
            </a:r>
            <a:r>
              <a:rPr lang="ru-RU" sz="4000" dirty="0" smtClean="0"/>
              <a:t>мамин голос-…</a:t>
            </a:r>
            <a:endParaRPr lang="ru-RU" sz="2800" dirty="0"/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                  </a:t>
            </a:r>
            <a:endParaRPr lang="ru-RU" sz="2800" dirty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CC0099"/>
                </a:solidFill>
              </a:rPr>
              <a:t>			</a:t>
            </a:r>
            <a:r>
              <a:rPr lang="ru-RU" sz="2800" dirty="0" smtClean="0">
                <a:solidFill>
                  <a:srgbClr val="CC0099"/>
                </a:solidFill>
              </a:rPr>
              <a:t>                </a:t>
            </a:r>
            <a:r>
              <a:rPr lang="ru-RU" sz="4000" dirty="0" smtClean="0">
                <a:solidFill>
                  <a:srgbClr val="CC0099"/>
                </a:solidFill>
              </a:rPr>
              <a:t>глаза мамочки-…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2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153" y="0"/>
            <a:ext cx="10672250" cy="29721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критерии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dirty="0" smtClean="0"/>
              <a:t>уровня сформированности духовно-нравственной культуры</a:t>
            </a:r>
            <a:br>
              <a:rPr lang="ru-RU" sz="2800" dirty="0" smtClean="0"/>
            </a:br>
            <a:r>
              <a:rPr lang="ru-RU" sz="2800" dirty="0" smtClean="0"/>
              <a:t>воспитанников семьи №3 </a:t>
            </a:r>
            <a:endParaRPr lang="ru-RU" sz="2800" dirty="0"/>
          </a:p>
        </p:txBody>
      </p:sp>
      <p:sp>
        <p:nvSpPr>
          <p:cNvPr id="3" name="Сердце 2"/>
          <p:cNvSpPr/>
          <p:nvPr/>
        </p:nvSpPr>
        <p:spPr>
          <a:xfrm>
            <a:off x="129803" y="2630927"/>
            <a:ext cx="3944203" cy="30192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когнитивный</a:t>
            </a:r>
            <a:endParaRPr lang="ru-RU" sz="2800" dirty="0"/>
          </a:p>
        </p:txBody>
      </p:sp>
      <p:sp>
        <p:nvSpPr>
          <p:cNvPr id="4" name="Сердце 3"/>
          <p:cNvSpPr/>
          <p:nvPr/>
        </p:nvSpPr>
        <p:spPr>
          <a:xfrm>
            <a:off x="7560860" y="2756848"/>
            <a:ext cx="4490413" cy="31935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коммуникативный</a:t>
            </a:r>
            <a:endParaRPr lang="ru-RU" sz="2400" dirty="0"/>
          </a:p>
        </p:txBody>
      </p:sp>
      <p:sp>
        <p:nvSpPr>
          <p:cNvPr id="5" name="Сердце 4"/>
          <p:cNvSpPr/>
          <p:nvPr/>
        </p:nvSpPr>
        <p:spPr>
          <a:xfrm>
            <a:off x="3466384" y="3524533"/>
            <a:ext cx="4435521" cy="31321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деятельностный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89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47923"/>
              </p:ext>
            </p:extLst>
          </p:nvPr>
        </p:nvGraphicFramePr>
        <p:xfrm>
          <a:off x="914400" y="655320"/>
          <a:ext cx="10353675" cy="582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9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91118"/>
              </p:ext>
            </p:extLst>
          </p:nvPr>
        </p:nvGraphicFramePr>
        <p:xfrm>
          <a:off x="913795" y="457200"/>
          <a:ext cx="10836245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167449"/>
              </p:ext>
            </p:extLst>
          </p:nvPr>
        </p:nvGraphicFramePr>
        <p:xfrm>
          <a:off x="914400" y="426720"/>
          <a:ext cx="10317479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5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321" y="152990"/>
            <a:ext cx="9799243" cy="1111707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1" y="152990"/>
            <a:ext cx="11712359" cy="6215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601" y="3639343"/>
            <a:ext cx="10106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</a:rPr>
              <a:t>СПАСИБО</a:t>
            </a:r>
          </a:p>
          <a:p>
            <a:pPr algn="ctr"/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</a:rPr>
              <a:t> ЗА ВНИМАНИЕ!!!</a:t>
            </a:r>
            <a:endParaRPr lang="ru-RU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airplane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32012"/>
            <a:ext cx="11338560" cy="63364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Ведущая педагогическая идея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формирование духовно-нравственной культуры у воспитанников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детского </a:t>
            </a:r>
            <a:r>
              <a:rPr lang="ru-RU" dirty="0" smtClean="0"/>
              <a:t>дома в процессе их становления и подготовки к жизненному самоопределению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664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6586855"/>
            <a:ext cx="6502400" cy="457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2937" y="6857998"/>
            <a:ext cx="7393577" cy="45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4" y="140581"/>
            <a:ext cx="11367212" cy="6363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9240" y="3352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Образовательная программа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по духовно-нравственному развитию детей-сирот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634" y="4791771"/>
            <a:ext cx="11818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solidFill>
                  <a:schemeClr val="accent5">
                    <a:lumMod val="50000"/>
                  </a:schemeClr>
                </a:solidFill>
              </a:rPr>
              <a:t>«МИР ТВОЕЙ ДУШИ»</a:t>
            </a:r>
            <a:endParaRPr lang="ru-RU" sz="9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0" y="592539"/>
            <a:ext cx="11482240" cy="535360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sz="4800" dirty="0" smtClean="0">
                <a:solidFill>
                  <a:srgbClr val="92D050"/>
                </a:solidFill>
              </a:rPr>
              <a:t>цель </a:t>
            </a:r>
            <a:r>
              <a:rPr lang="ru-RU" sz="4800" dirty="0" smtClean="0">
                <a:solidFill>
                  <a:srgbClr val="92D050"/>
                </a:solidFill>
              </a:rPr>
              <a:t>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создание </a:t>
            </a:r>
            <a:r>
              <a:rPr lang="ru-RU" dirty="0"/>
              <a:t>условий для развития духовно-нравственной  культуры воспитанников детского </a:t>
            </a:r>
            <a:r>
              <a:rPr lang="ru-RU" dirty="0" smtClean="0"/>
              <a:t>дома, </a:t>
            </a:r>
            <a:r>
              <a:rPr lang="ru-RU" dirty="0"/>
              <a:t>их становления и подготовки к жизненному самоопределению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923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Задачи </a:t>
            </a:r>
            <a:r>
              <a:rPr lang="ru-RU" dirty="0" smtClean="0">
                <a:solidFill>
                  <a:srgbClr val="92D050"/>
                </a:solidFill>
              </a:rPr>
              <a:t>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 smtClean="0">
                <a:solidFill>
                  <a:srgbClr val="92D050"/>
                </a:solidFill>
              </a:rPr>
              <a:t>1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активизировать </a:t>
            </a:r>
            <a:r>
              <a:rPr lang="ru-RU" sz="2800" dirty="0"/>
              <a:t>познавательную деятельность воспитанников детского дома по </a:t>
            </a:r>
            <a:r>
              <a:rPr lang="ru-RU" sz="2800" dirty="0" err="1" smtClean="0"/>
              <a:t>прибщению</a:t>
            </a:r>
            <a:r>
              <a:rPr lang="ru-RU" sz="2800" dirty="0" smtClean="0"/>
              <a:t> их </a:t>
            </a:r>
            <a:r>
              <a:rPr lang="ru-RU" sz="2800" dirty="0"/>
              <a:t>к духовному опыту человечества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92D05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развивать </a:t>
            </a:r>
            <a:r>
              <a:rPr lang="ru-RU" sz="2800" dirty="0"/>
              <a:t>духовно-ориентированное  </a:t>
            </a:r>
            <a:r>
              <a:rPr lang="ru-RU" sz="2800" dirty="0" smtClean="0"/>
              <a:t> </a:t>
            </a:r>
            <a:r>
              <a:rPr lang="ru-RU" sz="2800" dirty="0"/>
              <a:t>общение и отношения детей-сирот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92D05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формировать </a:t>
            </a:r>
            <a:r>
              <a:rPr lang="ru-RU" sz="2800" dirty="0"/>
              <a:t>у  воспитанников  ценностные представления о </a:t>
            </a:r>
            <a:r>
              <a:rPr lang="ru-RU" sz="2800" dirty="0" smtClean="0"/>
              <a:t>морали, </a:t>
            </a:r>
            <a:br>
              <a:rPr lang="ru-RU" sz="2800" dirty="0" smtClean="0"/>
            </a:br>
            <a:r>
              <a:rPr lang="ru-RU" sz="2800" dirty="0" smtClean="0"/>
              <a:t>об </a:t>
            </a:r>
            <a:r>
              <a:rPr lang="ru-RU" sz="2800" dirty="0"/>
              <a:t>основных понятиях </a:t>
            </a:r>
            <a:r>
              <a:rPr lang="ru-RU" sz="2800" dirty="0" smtClean="0"/>
              <a:t>этики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92D050"/>
                </a:solidFill>
              </a:rPr>
              <a:t>4</a:t>
            </a:r>
            <a:r>
              <a:rPr lang="ru-RU" sz="2800" dirty="0" smtClean="0"/>
              <a:t> </a:t>
            </a:r>
            <a:r>
              <a:rPr lang="ru-RU" sz="2800" dirty="0" smtClean="0"/>
              <a:t>развивать  </a:t>
            </a:r>
            <a:r>
              <a:rPr lang="ru-RU" sz="2800" dirty="0"/>
              <a:t>уважительное отношение к </a:t>
            </a:r>
            <a:r>
              <a:rPr lang="ru-RU" sz="2800" dirty="0" smtClean="0"/>
              <a:t>традициям, культуре </a:t>
            </a:r>
            <a:r>
              <a:rPr lang="ru-RU" sz="2800" dirty="0"/>
              <a:t>своего </a:t>
            </a:r>
            <a:r>
              <a:rPr lang="ru-RU" sz="2800" dirty="0" smtClean="0"/>
              <a:t>и </a:t>
            </a:r>
            <a:r>
              <a:rPr lang="ru-RU" sz="2800" dirty="0"/>
              <a:t>других народов </a:t>
            </a:r>
            <a:r>
              <a:rPr lang="ru-RU" sz="2800" dirty="0" smtClean="0"/>
              <a:t>России.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1832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95535"/>
            <a:ext cx="11095179" cy="6453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жизнедеятельности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83391" y="3384645"/>
            <a:ext cx="3138398" cy="2101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мудрости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38924" y="2533941"/>
            <a:ext cx="2821878" cy="2081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мудрости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77582" y="1804535"/>
            <a:ext cx="2791088" cy="1969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таланты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4615939"/>
            <a:ext cx="3190082" cy="2274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мудрости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33937" y="1154038"/>
            <a:ext cx="3001465" cy="199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86519"/>
            <a:ext cx="10353761" cy="137366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Нестандартные формы работы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76" y="1192513"/>
            <a:ext cx="11451075" cy="5467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98230" y="2950155"/>
            <a:ext cx="3616398" cy="1601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формы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воспитательной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работы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4075" y="1560180"/>
            <a:ext cx="3244154" cy="137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Волшебный стул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5648" y="4193743"/>
            <a:ext cx="3045658" cy="1224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микрофон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22039" y="5121791"/>
            <a:ext cx="3807060" cy="129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Калейдоскоп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3552" y="2408830"/>
            <a:ext cx="45719" cy="150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14563" y="2204113"/>
            <a:ext cx="45719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04567" y="1395562"/>
            <a:ext cx="3201125" cy="1186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Социодрама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055747" y="1720274"/>
            <a:ext cx="3326486" cy="1306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Сократовская беседа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49410" y="4026090"/>
            <a:ext cx="4024141" cy="192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Дискуссионные качели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0"/>
            <a:endCxn id="10" idx="4"/>
          </p:cNvCxnSpPr>
          <p:nvPr/>
        </p:nvCxnSpPr>
        <p:spPr>
          <a:xfrm flipH="1" flipV="1">
            <a:off x="5605130" y="2581913"/>
            <a:ext cx="1299" cy="36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999352" y="2862861"/>
            <a:ext cx="878313" cy="615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172501" y="3327050"/>
            <a:ext cx="27296" cy="33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 flipH="1">
            <a:off x="-305082" y="2984919"/>
            <a:ext cx="292776" cy="124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411399" y="4048179"/>
            <a:ext cx="593168" cy="43573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94684" y="4551528"/>
            <a:ext cx="1" cy="57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58314" y="4380486"/>
            <a:ext cx="1143494" cy="43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129493" y="2763672"/>
            <a:ext cx="1078652" cy="66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8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609600"/>
            <a:ext cx="11750040" cy="1326321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ИГРА-ПУТЕШЕСТВИЕ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«НА </a:t>
            </a:r>
            <a:r>
              <a:rPr lang="ru-RU" dirty="0" smtClean="0">
                <a:solidFill>
                  <a:srgbClr val="92D050"/>
                </a:solidFill>
              </a:rPr>
              <a:t>Остров </a:t>
            </a:r>
            <a:r>
              <a:rPr lang="ru-RU" dirty="0" smtClean="0">
                <a:solidFill>
                  <a:srgbClr val="92D050"/>
                </a:solidFill>
              </a:rPr>
              <a:t>дружбы»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05" y="1935921"/>
            <a:ext cx="6952539" cy="4583531"/>
          </a:xfrm>
        </p:spPr>
      </p:pic>
    </p:spTree>
    <p:extLst>
      <p:ext uri="{BB962C8B-B14F-4D97-AF65-F5344CB8AC3E}">
        <p14:creationId xmlns:p14="http://schemas.microsoft.com/office/powerpoint/2010/main" val="11134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70263"/>
            <a:ext cx="10353761" cy="109728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05" y="470263"/>
            <a:ext cx="4326339" cy="6080281"/>
          </a:xfrm>
        </p:spPr>
      </p:pic>
    </p:spTree>
    <p:extLst>
      <p:ext uri="{BB962C8B-B14F-4D97-AF65-F5344CB8AC3E}">
        <p14:creationId xmlns:p14="http://schemas.microsoft.com/office/powerpoint/2010/main" val="26845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371</TotalTime>
  <Words>192</Words>
  <Application>Microsoft Office PowerPoint</Application>
  <PresentationFormat>Широкоэкранный</PresentationFormat>
  <Paragraphs>56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Times New Roman</vt:lpstr>
      <vt:lpstr>Damask</vt:lpstr>
      <vt:lpstr>Самообобщение  опыта  воспитательной работы  воспитателя 3 семьи  МОУ «Детский дом №2»  Доновой Веры Васильевны </vt:lpstr>
      <vt:lpstr>Ведущая педагогическая идея    формирование духовно-нравственной культуры у воспитанников  детского дома в процессе их становления и подготовки к жизненному самоопределению </vt:lpstr>
      <vt:lpstr>Презентация PowerPoint</vt:lpstr>
      <vt:lpstr> цель программы   создание условий для развития духовно-нравственной  культуры воспитанников детского дома, их становления и подготовки к жизненному самоопределению.</vt:lpstr>
      <vt:lpstr>Задачи программы 1 активизировать познавательную деятельность воспитанников детского дома по прибщению их к духовному опыту человечества;  2 развивать духовно-ориентированное   общение и отношения детей-сирот;  3 формировать у  воспитанников  ценностные представления о морали,  об основных понятиях этики  4 развивать  уважительное отношение к традициям, культуре своего и других народов России. </vt:lpstr>
      <vt:lpstr>Содержание жизнедеятельности:                                                                                                                   </vt:lpstr>
      <vt:lpstr>Нестандартные формы работы</vt:lpstr>
      <vt:lpstr> ИГРА-ПУТЕШЕСТВИЕ  «НА Остров дружбы»</vt:lpstr>
      <vt:lpstr> </vt:lpstr>
      <vt:lpstr>Презентация PowerPoint</vt:lpstr>
      <vt:lpstr>Презентация PowerPoint</vt:lpstr>
      <vt:lpstr>Новые технологии  воспитательной работы </vt:lpstr>
      <vt:lpstr>Синквейн  </vt:lpstr>
      <vt:lpstr>Выбери словосочетание:</vt:lpstr>
      <vt:lpstr>критерии  уровня сформированности духовно-нравственной культуры воспитанников семьи №3 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Самообобщение опыта воспитательной работы.</dc:title>
  <dc:creator>1</dc:creator>
  <cp:lastModifiedBy>1</cp:lastModifiedBy>
  <cp:revision>39</cp:revision>
  <dcterms:created xsi:type="dcterms:W3CDTF">2013-11-15T07:02:27Z</dcterms:created>
  <dcterms:modified xsi:type="dcterms:W3CDTF">2013-11-26T11:03:24Z</dcterms:modified>
</cp:coreProperties>
</file>